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g, Kin C" initials="WKC" lastIdx="1" clrIdx="0">
    <p:extLst>
      <p:ext uri="{19B8F6BF-5375-455C-9EA6-DF929625EA0E}">
        <p15:presenceInfo xmlns:p15="http://schemas.microsoft.com/office/powerpoint/2012/main" userId="S::kw21106@essex.ac.uk::6770f8cd-0ab1-48a5-b42e-f294fbc79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37BB34-B31F-4C61-AEBB-9D6ABB622F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30E088A-FE1F-45F2-948E-B8D214DB5225}">
      <dgm:prSet/>
      <dgm:spPr/>
      <dgm:t>
        <a:bodyPr/>
        <a:lstStyle/>
        <a:p>
          <a:r>
            <a:rPr lang="en-GB" b="0" i="0" dirty="0"/>
            <a:t>Case studies</a:t>
          </a:r>
          <a:endParaRPr lang="en-US" dirty="0"/>
        </a:p>
      </dgm:t>
    </dgm:pt>
    <dgm:pt modelId="{80D5A52C-5E0A-46D9-8216-6AC5518CB79C}" type="parTrans" cxnId="{B1BB3DF9-451F-4218-A50E-549F5303BF7D}">
      <dgm:prSet/>
      <dgm:spPr/>
      <dgm:t>
        <a:bodyPr/>
        <a:lstStyle/>
        <a:p>
          <a:endParaRPr lang="en-US"/>
        </a:p>
      </dgm:t>
    </dgm:pt>
    <dgm:pt modelId="{39C282CF-BA9B-412D-9465-C8E480BC0441}" type="sibTrans" cxnId="{B1BB3DF9-451F-4218-A50E-549F5303BF7D}">
      <dgm:prSet/>
      <dgm:spPr/>
      <dgm:t>
        <a:bodyPr/>
        <a:lstStyle/>
        <a:p>
          <a:endParaRPr lang="en-US"/>
        </a:p>
      </dgm:t>
    </dgm:pt>
    <dgm:pt modelId="{47A4E67E-EE97-4498-AF51-BACE40B2FB07}">
      <dgm:prSet/>
      <dgm:spPr/>
      <dgm:t>
        <a:bodyPr/>
        <a:lstStyle/>
        <a:p>
          <a:r>
            <a:rPr lang="en-GB" b="0" i="0" dirty="0"/>
            <a:t>Questionnaire</a:t>
          </a:r>
          <a:endParaRPr lang="en-US" dirty="0"/>
        </a:p>
      </dgm:t>
    </dgm:pt>
    <dgm:pt modelId="{645AD63B-0580-4443-853D-D77E3094CA7F}" type="parTrans" cxnId="{798F9321-0FC4-476E-B9C4-B3F054C3B731}">
      <dgm:prSet/>
      <dgm:spPr/>
      <dgm:t>
        <a:bodyPr/>
        <a:lstStyle/>
        <a:p>
          <a:endParaRPr lang="en-US"/>
        </a:p>
      </dgm:t>
    </dgm:pt>
    <dgm:pt modelId="{96A47881-33D1-4428-BCC9-E3DF47FE5E58}" type="sibTrans" cxnId="{798F9321-0FC4-476E-B9C4-B3F054C3B731}">
      <dgm:prSet/>
      <dgm:spPr/>
      <dgm:t>
        <a:bodyPr/>
        <a:lstStyle/>
        <a:p>
          <a:endParaRPr lang="en-US"/>
        </a:p>
      </dgm:t>
    </dgm:pt>
    <dgm:pt modelId="{6C8018BF-E0B1-44D8-BAB5-CC4BD4F38F31}" type="pres">
      <dgm:prSet presAssocID="{6937BB34-B31F-4C61-AEBB-9D6ABB622F16}" presName="root" presStyleCnt="0">
        <dgm:presLayoutVars>
          <dgm:dir/>
          <dgm:resizeHandles val="exact"/>
        </dgm:presLayoutVars>
      </dgm:prSet>
      <dgm:spPr/>
    </dgm:pt>
    <dgm:pt modelId="{960ADA5D-3A76-42BF-B552-C9670B434F2C}" type="pres">
      <dgm:prSet presAssocID="{B30E088A-FE1F-45F2-948E-B8D214DB5225}" presName="compNode" presStyleCnt="0"/>
      <dgm:spPr/>
    </dgm:pt>
    <dgm:pt modelId="{582958D5-7F26-46A0-BAA5-A5DC9761DECE}" type="pres">
      <dgm:prSet presAssocID="{B30E088A-FE1F-45F2-948E-B8D214DB5225}" presName="bgRect" presStyleLbl="bgShp" presStyleIdx="0" presStyleCnt="2" custLinFactNeighborX="2506" custLinFactNeighborY="5118"/>
      <dgm:spPr/>
    </dgm:pt>
    <dgm:pt modelId="{31D90E05-0089-4674-866A-1A103A0E58D5}" type="pres">
      <dgm:prSet presAssocID="{B30E088A-FE1F-45F2-948E-B8D214DB52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2A7E500-C481-4722-A2F9-3ADA658649C4}" type="pres">
      <dgm:prSet presAssocID="{B30E088A-FE1F-45F2-948E-B8D214DB5225}" presName="spaceRect" presStyleCnt="0"/>
      <dgm:spPr/>
    </dgm:pt>
    <dgm:pt modelId="{882146A0-C6ED-4DC0-A616-B3E2560CFDDC}" type="pres">
      <dgm:prSet presAssocID="{B30E088A-FE1F-45F2-948E-B8D214DB5225}" presName="parTx" presStyleLbl="revTx" presStyleIdx="0" presStyleCnt="2">
        <dgm:presLayoutVars>
          <dgm:chMax val="0"/>
          <dgm:chPref val="0"/>
        </dgm:presLayoutVars>
      </dgm:prSet>
      <dgm:spPr/>
    </dgm:pt>
    <dgm:pt modelId="{6D99BD29-8D31-4718-B955-AA61CE1510FC}" type="pres">
      <dgm:prSet presAssocID="{39C282CF-BA9B-412D-9465-C8E480BC0441}" presName="sibTrans" presStyleCnt="0"/>
      <dgm:spPr/>
    </dgm:pt>
    <dgm:pt modelId="{904F42DF-0C22-4897-BB58-870662DF8FA9}" type="pres">
      <dgm:prSet presAssocID="{47A4E67E-EE97-4498-AF51-BACE40B2FB07}" presName="compNode" presStyleCnt="0"/>
      <dgm:spPr/>
    </dgm:pt>
    <dgm:pt modelId="{B02CD248-8B4F-4F3E-A129-4104CD859B2E}" type="pres">
      <dgm:prSet presAssocID="{47A4E67E-EE97-4498-AF51-BACE40B2FB07}" presName="bgRect" presStyleLbl="bgShp" presStyleIdx="1" presStyleCnt="2"/>
      <dgm:spPr/>
    </dgm:pt>
    <dgm:pt modelId="{BCB983BB-E093-43E2-8BB3-A964EAC9C52A}" type="pres">
      <dgm:prSet presAssocID="{47A4E67E-EE97-4498-AF51-BACE40B2FB0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AB4D753-580D-4D62-BE31-02B1CD1B414C}" type="pres">
      <dgm:prSet presAssocID="{47A4E67E-EE97-4498-AF51-BACE40B2FB07}" presName="spaceRect" presStyleCnt="0"/>
      <dgm:spPr/>
    </dgm:pt>
    <dgm:pt modelId="{81295943-DF94-4F12-A247-770126A4937A}" type="pres">
      <dgm:prSet presAssocID="{47A4E67E-EE97-4498-AF51-BACE40B2FB0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11A609-87B8-4AC9-8470-AB627C7A813B}" type="presOf" srcId="{B30E088A-FE1F-45F2-948E-B8D214DB5225}" destId="{882146A0-C6ED-4DC0-A616-B3E2560CFDDC}" srcOrd="0" destOrd="0" presId="urn:microsoft.com/office/officeart/2018/2/layout/IconVerticalSolidList"/>
    <dgm:cxn modelId="{798F9321-0FC4-476E-B9C4-B3F054C3B731}" srcId="{6937BB34-B31F-4C61-AEBB-9D6ABB622F16}" destId="{47A4E67E-EE97-4498-AF51-BACE40B2FB07}" srcOrd="1" destOrd="0" parTransId="{645AD63B-0580-4443-853D-D77E3094CA7F}" sibTransId="{96A47881-33D1-4428-BCC9-E3DF47FE5E58}"/>
    <dgm:cxn modelId="{DD230B22-3BFD-4C45-9ECB-C88B464AF681}" type="presOf" srcId="{47A4E67E-EE97-4498-AF51-BACE40B2FB07}" destId="{81295943-DF94-4F12-A247-770126A4937A}" srcOrd="0" destOrd="0" presId="urn:microsoft.com/office/officeart/2018/2/layout/IconVerticalSolidList"/>
    <dgm:cxn modelId="{B1BB3DF9-451F-4218-A50E-549F5303BF7D}" srcId="{6937BB34-B31F-4C61-AEBB-9D6ABB622F16}" destId="{B30E088A-FE1F-45F2-948E-B8D214DB5225}" srcOrd="0" destOrd="0" parTransId="{80D5A52C-5E0A-46D9-8216-6AC5518CB79C}" sibTransId="{39C282CF-BA9B-412D-9465-C8E480BC0441}"/>
    <dgm:cxn modelId="{FEAD8CF9-35C1-4B29-998F-2257001C0AE6}" type="presOf" srcId="{6937BB34-B31F-4C61-AEBB-9D6ABB622F16}" destId="{6C8018BF-E0B1-44D8-BAB5-CC4BD4F38F31}" srcOrd="0" destOrd="0" presId="urn:microsoft.com/office/officeart/2018/2/layout/IconVerticalSolidList"/>
    <dgm:cxn modelId="{A7DDB617-EC8C-4DF6-883A-9A951807E4A2}" type="presParOf" srcId="{6C8018BF-E0B1-44D8-BAB5-CC4BD4F38F31}" destId="{960ADA5D-3A76-42BF-B552-C9670B434F2C}" srcOrd="0" destOrd="0" presId="urn:microsoft.com/office/officeart/2018/2/layout/IconVerticalSolidList"/>
    <dgm:cxn modelId="{D601E138-495D-4EC3-91DA-C2AC46CE6300}" type="presParOf" srcId="{960ADA5D-3A76-42BF-B552-C9670B434F2C}" destId="{582958D5-7F26-46A0-BAA5-A5DC9761DECE}" srcOrd="0" destOrd="0" presId="urn:microsoft.com/office/officeart/2018/2/layout/IconVerticalSolidList"/>
    <dgm:cxn modelId="{005034FC-997A-4DE3-93F6-2A8C766D64CF}" type="presParOf" srcId="{960ADA5D-3A76-42BF-B552-C9670B434F2C}" destId="{31D90E05-0089-4674-866A-1A103A0E58D5}" srcOrd="1" destOrd="0" presId="urn:microsoft.com/office/officeart/2018/2/layout/IconVerticalSolidList"/>
    <dgm:cxn modelId="{9FEE05C4-E307-4187-96A3-887CD02029AA}" type="presParOf" srcId="{960ADA5D-3A76-42BF-B552-C9670B434F2C}" destId="{42A7E500-C481-4722-A2F9-3ADA658649C4}" srcOrd="2" destOrd="0" presId="urn:microsoft.com/office/officeart/2018/2/layout/IconVerticalSolidList"/>
    <dgm:cxn modelId="{71A54943-0C21-418F-9C5B-C7EE5B6497AC}" type="presParOf" srcId="{960ADA5D-3A76-42BF-B552-C9670B434F2C}" destId="{882146A0-C6ED-4DC0-A616-B3E2560CFDDC}" srcOrd="3" destOrd="0" presId="urn:microsoft.com/office/officeart/2018/2/layout/IconVerticalSolidList"/>
    <dgm:cxn modelId="{A0A2971B-9E9F-4F94-950C-19C90A93E135}" type="presParOf" srcId="{6C8018BF-E0B1-44D8-BAB5-CC4BD4F38F31}" destId="{6D99BD29-8D31-4718-B955-AA61CE1510FC}" srcOrd="1" destOrd="0" presId="urn:microsoft.com/office/officeart/2018/2/layout/IconVerticalSolidList"/>
    <dgm:cxn modelId="{44827457-E52A-4566-9E49-C30785F58723}" type="presParOf" srcId="{6C8018BF-E0B1-44D8-BAB5-CC4BD4F38F31}" destId="{904F42DF-0C22-4897-BB58-870662DF8FA9}" srcOrd="2" destOrd="0" presId="urn:microsoft.com/office/officeart/2018/2/layout/IconVerticalSolidList"/>
    <dgm:cxn modelId="{2553B9C0-995F-47C8-A0CD-C4493E45ADC4}" type="presParOf" srcId="{904F42DF-0C22-4897-BB58-870662DF8FA9}" destId="{B02CD248-8B4F-4F3E-A129-4104CD859B2E}" srcOrd="0" destOrd="0" presId="urn:microsoft.com/office/officeart/2018/2/layout/IconVerticalSolidList"/>
    <dgm:cxn modelId="{FE178FFC-DC82-4FF4-BAFA-89B353C4B708}" type="presParOf" srcId="{904F42DF-0C22-4897-BB58-870662DF8FA9}" destId="{BCB983BB-E093-43E2-8BB3-A964EAC9C52A}" srcOrd="1" destOrd="0" presId="urn:microsoft.com/office/officeart/2018/2/layout/IconVerticalSolidList"/>
    <dgm:cxn modelId="{E7D34A63-A8CC-48EA-BD02-8D7D0F0DDC08}" type="presParOf" srcId="{904F42DF-0C22-4897-BB58-870662DF8FA9}" destId="{4AB4D753-580D-4D62-BE31-02B1CD1B414C}" srcOrd="2" destOrd="0" presId="urn:microsoft.com/office/officeart/2018/2/layout/IconVerticalSolidList"/>
    <dgm:cxn modelId="{65F4122D-7B7C-42ED-B7FE-CE0AB492803D}" type="presParOf" srcId="{904F42DF-0C22-4897-BB58-870662DF8FA9}" destId="{81295943-DF94-4F12-A247-770126A493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958D5-7F26-46A0-BAA5-A5DC9761DECE}">
      <dsp:nvSpPr>
        <dsp:cNvPr id="0" name=""/>
        <dsp:cNvSpPr/>
      </dsp:nvSpPr>
      <dsp:spPr>
        <a:xfrm>
          <a:off x="0" y="840587"/>
          <a:ext cx="5744684" cy="14178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90E05-0089-4674-866A-1A103A0E58D5}">
      <dsp:nvSpPr>
        <dsp:cNvPr id="0" name=""/>
        <dsp:cNvSpPr/>
      </dsp:nvSpPr>
      <dsp:spPr>
        <a:xfrm>
          <a:off x="428909" y="1087043"/>
          <a:ext cx="779835" cy="77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146A0-C6ED-4DC0-A616-B3E2560CFDDC}">
      <dsp:nvSpPr>
        <dsp:cNvPr id="0" name=""/>
        <dsp:cNvSpPr/>
      </dsp:nvSpPr>
      <dsp:spPr>
        <a:xfrm>
          <a:off x="1637654" y="768019"/>
          <a:ext cx="4107030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Case studies</a:t>
          </a:r>
          <a:endParaRPr lang="en-US" sz="2500" kern="1200" dirty="0"/>
        </a:p>
      </dsp:txBody>
      <dsp:txXfrm>
        <a:off x="1637654" y="768019"/>
        <a:ext cx="4107030" cy="1417882"/>
      </dsp:txXfrm>
    </dsp:sp>
    <dsp:sp modelId="{B02CD248-8B4F-4F3E-A129-4104CD859B2E}">
      <dsp:nvSpPr>
        <dsp:cNvPr id="0" name=""/>
        <dsp:cNvSpPr/>
      </dsp:nvSpPr>
      <dsp:spPr>
        <a:xfrm>
          <a:off x="0" y="2540373"/>
          <a:ext cx="5744684" cy="14178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983BB-E093-43E2-8BB3-A964EAC9C52A}">
      <dsp:nvSpPr>
        <dsp:cNvPr id="0" name=""/>
        <dsp:cNvSpPr/>
      </dsp:nvSpPr>
      <dsp:spPr>
        <a:xfrm>
          <a:off x="428909" y="2859396"/>
          <a:ext cx="779835" cy="77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95943-DF94-4F12-A247-770126A4937A}">
      <dsp:nvSpPr>
        <dsp:cNvPr id="0" name=""/>
        <dsp:cNvSpPr/>
      </dsp:nvSpPr>
      <dsp:spPr>
        <a:xfrm>
          <a:off x="1637654" y="2540373"/>
          <a:ext cx="4107030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Questionnaire</a:t>
          </a:r>
          <a:endParaRPr lang="en-US" sz="2500" kern="1200" dirty="0"/>
        </a:p>
      </dsp:txBody>
      <dsp:txXfrm>
        <a:off x="1637654" y="2540373"/>
        <a:ext cx="4107030" cy="1417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369D-0216-422E-912E-6CAC47AD1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6435F-7260-4008-9323-B5F38EA39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25D1D-C49B-4F6B-8110-F548C875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39A96-518F-47C1-A7B5-C6C02E5E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44519-3EDF-4F58-982B-BE36DA0A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28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91D2-0FCA-4E76-81E7-2F155FFB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0201F-9DD9-4C63-BFF7-41FD0D3FA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FACCC-6EB8-4FB8-8DA1-9BECFD5E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08B5C-B9B2-4528-BEF1-D0F0E90A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A0526-E8B6-4390-A53B-E18430B1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39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40BE5-DB08-4D37-9AAD-B95D102FC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FC65E-ADB7-49DD-8469-73BA5303B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895F2-2D74-4A37-A6E0-9ED0BD7B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5E527-7446-415A-9AB4-7B1120B6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0FA4E-82A6-4CC4-9AD2-5BDC59B5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42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267D-261C-44B3-9FA1-95D49ADD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5B2E4-BA95-4FC0-8949-DE7CB329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98F53-E9E6-4978-8BED-148ED09A8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F9877-E180-44EE-80F1-F2CE9789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98DE-ABCD-4432-80B8-07F7384D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96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1783-B791-41B6-9F09-3EA22961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FCAA8-69F8-4546-8CA2-FBA34B748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D60C6-2E96-4DCA-AACF-237413745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B12B-3FE7-4263-85B0-3697AA0A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BAFE-4A1D-4B38-8DE9-88E74D34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55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F62C-96BE-418E-ABB6-C9918B0E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7C76A-3071-4153-BFCE-8F551EBF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FE0A7-9EF4-4456-BE22-2038A900E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E38E1-9A01-41F7-8639-E8F471F8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0DBA9-10D4-41CC-A81E-D4D12AE80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21B93-8C60-4BD7-94A9-A351CF0F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94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3176-382E-4AD7-8E59-767E0AC4A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5DA73-E396-4641-88B4-4A2EC085B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ED007-F01B-4C63-B61D-49F8AF103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2F924-6D93-4659-92C3-FCBC98937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70B60-9C4B-4246-830B-8A59F6DF7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FDEED-1E3C-4364-B62F-69DDB958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115D20-AA95-4DA7-B975-B36CD2EA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07823E-8B1C-4012-94D3-9651620E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5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614F-4340-497E-AC56-C3D87DDF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6073C2-431D-409A-AC1E-94C13F4E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70314-51C3-4459-8DBB-584ABE4E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D3D05-EC40-41BA-9371-C6BC5C14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93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0B05F-EAB5-45F9-AEFD-895B86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E29C7-C9A2-48BC-903C-FEBB1BB9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932EE-8024-4448-A2A6-14C2D0AA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87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F280-B236-4073-970C-E62F7C5C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752D3-84E8-4295-90E7-D101AA159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C98CE-5EE0-4BD8-B7F0-F6CF3C94D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09321-48CA-4BA4-B598-FA5B20E5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B412E-55EE-446C-8049-E58A8607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FFD60-896E-4C96-88FF-700FD5CD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20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B9D0-8DCB-4017-A664-51BBA9D4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798E0-7047-4C0A-BE8E-ABE8C7193F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E7AE5-DA8F-4C40-885C-28B81FB2F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17614-7EA2-4AD0-B600-ACC32A119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5A83E-8AC4-486A-AE19-FFC6C2B5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36D44-0E32-4192-8849-35E7F232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56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79BA78-3F7C-434D-972A-4AB40A72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86336-B36C-41E8-A882-A443A5297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C1203-AEF3-40FF-A6CA-3EA770B15B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70C1B-1F70-4C02-BA5C-21BF7292379D}" type="datetimeFigureOut">
              <a:rPr lang="en-GB" smtClean="0"/>
              <a:t>23/03/2022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8C246-D875-4054-BD9F-13A94E03C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C2D7A-7658-4AF3-AD20-08BFAE749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88D6-48D7-4415-8458-227584C1F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94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7.png"/><Relationship Id="rId5" Type="http://schemas.openxmlformats.org/officeDocument/2006/relationships/hyperlink" Target="https://assets.publishing.service.gov.uk/government/uploads/system/uploads/attachment_data/file/747620/Data_Protection_Toolkit_for_Schools_OpenBeta.pdf" TargetMode="External"/><Relationship Id="rId4" Type="http://schemas.openxmlformats.org/officeDocument/2006/relationships/hyperlink" Target="https://help.surveymonkey.com/articles/en_US/kb/How-do-I-create-a-consent-form-or-disqualify-respondents-from-a-surve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ovic.vic.gov.au/privacy/internet-ofthings-and-privacy-issues-and-challenges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i.org/10.3390/s19092148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doi.org/10.3390/app10207286" TargetMode="External"/><Relationship Id="rId5" Type="http://schemas.openxmlformats.org/officeDocument/2006/relationships/hyperlink" Target="https://strategy.asee.org/iot-privacy-and-security-inteaching-institutions-inside-the-classroom-and-beyond.pdf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16.jpe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1E293-8A34-4501-A43D-189E87B5D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1409700"/>
            <a:ext cx="4152900" cy="2809875"/>
          </a:xfrm>
        </p:spPr>
        <p:txBody>
          <a:bodyPr anchor="b">
            <a:normAutofit/>
          </a:bodyPr>
          <a:lstStyle/>
          <a:p>
            <a:pPr algn="l"/>
            <a:r>
              <a:rPr lang="en-GB" sz="5400">
                <a:solidFill>
                  <a:schemeClr val="bg1">
                    <a:lumMod val="85000"/>
                    <a:lumOff val="15000"/>
                  </a:schemeClr>
                </a:solidFill>
              </a:rPr>
              <a:t>Module 7 Unit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D1C1A-742A-419F-806A-91734E1E1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219575"/>
            <a:ext cx="3348228" cy="928494"/>
          </a:xfrm>
        </p:spPr>
        <p:txBody>
          <a:bodyPr anchor="t">
            <a:normAutofit/>
          </a:bodyPr>
          <a:lstStyle/>
          <a:p>
            <a:pPr algn="l"/>
            <a:r>
              <a:rPr lang="en-GB" sz="2000">
                <a:solidFill>
                  <a:schemeClr val="bg1">
                    <a:lumMod val="85000"/>
                    <a:lumOff val="15000"/>
                  </a:schemeClr>
                </a:solidFill>
              </a:rPr>
              <a:t>Research Proposal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332EB8B-3A4E-41E9-8759-C66FEDD2C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827" y="1907972"/>
            <a:ext cx="4448774" cy="328970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650F19B-131C-4C23-85A6-5A495CE97A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4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752"/>
    </mc:Choice>
    <mc:Fallback>
      <p:transition spd="slow" advTm="4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595B-53EE-4FE7-B859-28EF251D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GB" b="1" i="0">
                <a:effectLst/>
                <a:latin typeface="WordVisi_MSFontService"/>
              </a:rPr>
              <a:t>Timeline of proposed activities</a:t>
            </a:r>
            <a:endParaRPr lang="en-GB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08D4C3FC-F0A2-4514-B815-6EED710F5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8" r="4" b="4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725C3-3253-41FF-8213-2EABD437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78" y="2871982"/>
            <a:ext cx="5004073" cy="3181684"/>
          </a:xfrm>
        </p:spPr>
        <p:txBody>
          <a:bodyPr anchor="t">
            <a:normAutofit/>
          </a:bodyPr>
          <a:lstStyle/>
          <a:p>
            <a:pPr rtl="0" fontAlgn="base">
              <a:buFont typeface="+mj-lt"/>
              <a:buAutoNum type="arabicPeriod"/>
            </a:pPr>
            <a:r>
              <a:rPr lang="en-GB" sz="1800" b="0" i="0">
                <a:effectLst/>
                <a:latin typeface="Arial" panose="020B0604020202020204" pitchFamily="34" charset="0"/>
              </a:rPr>
              <a:t>Create and desgin questionnaire (1 week) </a:t>
            </a:r>
          </a:p>
          <a:p>
            <a:pPr rtl="0" fontAlgn="base">
              <a:buFont typeface="+mj-lt"/>
              <a:buAutoNum type="arabicPeriod" startAt="2"/>
            </a:pPr>
            <a:r>
              <a:rPr lang="en-GB" sz="1800" b="0" i="0">
                <a:effectLst/>
                <a:latin typeface="Arial" panose="020B0604020202020204" pitchFamily="34" charset="0"/>
              </a:rPr>
              <a:t>Check the questions of the questionnaire (1 week) </a:t>
            </a:r>
          </a:p>
          <a:p>
            <a:pPr rtl="0" fontAlgn="base">
              <a:buFont typeface="+mj-lt"/>
              <a:buAutoNum type="arabicPeriod" startAt="3"/>
            </a:pPr>
            <a:r>
              <a:rPr lang="en-GB" sz="1800" b="0" i="0">
                <a:effectLst/>
                <a:latin typeface="Arial" panose="020B0604020202020204" pitchFamily="34" charset="0"/>
              </a:rPr>
              <a:t>Publish the questionnaire, advertise to education agents, secondary students and staff to participate (2 weeks) </a:t>
            </a:r>
          </a:p>
          <a:p>
            <a:pPr rtl="0" fontAlgn="base">
              <a:buFont typeface="+mj-lt"/>
              <a:buAutoNum type="arabicPeriod" startAt="4"/>
            </a:pPr>
            <a:r>
              <a:rPr lang="en-GB" sz="1800" b="0" i="0">
                <a:effectLst/>
                <a:latin typeface="Arial" panose="020B0604020202020204" pitchFamily="34" charset="0"/>
              </a:rPr>
              <a:t>Collection of surveys (1 week) </a:t>
            </a:r>
          </a:p>
          <a:p>
            <a:pPr rtl="0" fontAlgn="base">
              <a:buFont typeface="+mj-lt"/>
              <a:buAutoNum type="arabicPeriod" startAt="5"/>
            </a:pPr>
            <a:r>
              <a:rPr lang="en-GB" sz="1800" b="0" i="0">
                <a:effectLst/>
                <a:latin typeface="Arial" panose="020B0604020202020204" pitchFamily="34" charset="0"/>
              </a:rPr>
              <a:t>Analysis of the data (1 week) </a:t>
            </a:r>
          </a:p>
          <a:p>
            <a:pPr rtl="0" fontAlgn="base">
              <a:buFont typeface="+mj-lt"/>
              <a:buAutoNum type="arabicPeriod" startAt="6"/>
            </a:pPr>
            <a:r>
              <a:rPr lang="en-GB" sz="1800" b="0" i="0">
                <a:effectLst/>
                <a:latin typeface="Arial" panose="020B0604020202020204" pitchFamily="34" charset="0"/>
              </a:rPr>
              <a:t>Start writing the research (2-12 weeks) </a:t>
            </a:r>
          </a:p>
          <a:p>
            <a:pPr marL="0" indent="0">
              <a:buNone/>
            </a:pPr>
            <a:endParaRPr lang="en-GB" sz="18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9ED10E-3EAF-4579-BDEB-8B350FD6D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45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4105"/>
    </mc:Choice>
    <mc:Fallback>
      <p:transition spd="slow" advTm="34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926F-3043-4A01-971D-5349C9B2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47485"/>
            <a:ext cx="5314536" cy="722670"/>
          </a:xfrm>
        </p:spPr>
        <p:txBody>
          <a:bodyPr>
            <a:normAutofit/>
          </a:bodyPr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C408-CC66-4BBF-8382-437A7AB03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973394"/>
            <a:ext cx="5314543" cy="4681544"/>
          </a:xfrm>
        </p:spPr>
        <p:txBody>
          <a:bodyPr anchor="t"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</a:rPr>
              <a:t>H</a:t>
            </a:r>
            <a:r>
              <a:rPr lang="en-GB" sz="1600" b="0" i="0" dirty="0">
                <a:effectLst/>
                <a:latin typeface="Arial" panose="020B0604020202020204" pitchFamily="34" charset="0"/>
              </a:rPr>
              <a:t>elp.surveymonkey.com. (2022). Adding a Consent</a:t>
            </a:r>
            <a:br>
              <a:rPr lang="en-GB" sz="1600" b="0" i="0" dirty="0">
                <a:effectLst/>
                <a:latin typeface="Arial" panose="020B0604020202020204" pitchFamily="34" charset="0"/>
              </a:rPr>
            </a:br>
            <a:r>
              <a:rPr lang="en-GB" sz="1600" b="0" i="0" dirty="0">
                <a:effectLst/>
                <a:latin typeface="Arial" panose="020B0604020202020204" pitchFamily="34" charset="0"/>
              </a:rPr>
              <a:t>Statement or Privacy Notice. [online] Available at: </a:t>
            </a:r>
            <a:r>
              <a:rPr lang="en-GB" sz="1600" b="0" i="0" u="sng" strike="noStrike" dirty="0">
                <a:effectLst/>
                <a:latin typeface="Arial" panose="020B0604020202020204" pitchFamily="34" charset="0"/>
                <a:hlinkClick r:id="rId4"/>
              </a:rPr>
              <a:t>https://help.surveymonkey.com/articles/en_US/kb/How-do-I-create-a-consent-form-or-disqualify-respondents-from-a-survey</a:t>
            </a:r>
            <a:r>
              <a:rPr lang="en-GB" sz="1600" b="0" i="0" dirty="0">
                <a:effectLst/>
                <a:latin typeface="Arial" panose="020B0604020202020204" pitchFamily="34" charset="0"/>
              </a:rPr>
              <a:t>. 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Data protection: a toolkit for schools Open Beta: Version 1.0. (2018). [online] Available at: </a:t>
            </a:r>
            <a:r>
              <a:rPr lang="en-GB" sz="1600" b="0" i="0" u="sng" strike="noStrike" dirty="0">
                <a:effectLst/>
                <a:latin typeface="Arial" panose="020B0604020202020204" pitchFamily="34" charset="0"/>
                <a:hlinkClick r:id="rId5"/>
              </a:rPr>
              <a:t>https://assets.publishing.service.gov.uk/government/uploads/system/uploads/attachment_data/file/747620/Data_Protection_Toolkit_for_Schools_OpenBeta.pdf</a:t>
            </a:r>
            <a:r>
              <a:rPr lang="en-GB" sz="1600" b="0" i="0" dirty="0">
                <a:effectLst/>
                <a:latin typeface="Arial" panose="020B0604020202020204" pitchFamily="34" charset="0"/>
              </a:rPr>
              <a:t>. 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GB" sz="1600" b="0" i="0" dirty="0" err="1">
                <a:effectLst/>
                <a:latin typeface="Arial" panose="020B0604020202020204" pitchFamily="34" charset="0"/>
              </a:rPr>
              <a:t>Senthilkumar</a:t>
            </a:r>
            <a:r>
              <a:rPr lang="en-GB" sz="1600" b="0" i="0" dirty="0">
                <a:effectLst/>
                <a:latin typeface="Arial" panose="020B0604020202020204" pitchFamily="34" charset="0"/>
              </a:rPr>
              <a:t>, Kavitha &amp; V E., </a:t>
            </a:r>
            <a:r>
              <a:rPr lang="en-GB" sz="1600" b="0" i="0" dirty="0" err="1">
                <a:effectLst/>
                <a:latin typeface="Arial" panose="020B0604020202020204" pitchFamily="34" charset="0"/>
              </a:rPr>
              <a:t>Sathishkumar</a:t>
            </a:r>
            <a:r>
              <a:rPr lang="en-GB" sz="1600" b="0" i="0" dirty="0">
                <a:effectLst/>
                <a:latin typeface="Arial" panose="020B0604020202020204" pitchFamily="34" charset="0"/>
              </a:rPr>
              <a:t>. (2017). A Survey on Cyber Security awareness among college students in Tamil Nadu. IOP Conference Series: Materials Science and Engineering. 263. 042043. 10.1088/1757-899X/263/4/042043. 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Kirsty Williamson and Graeme </a:t>
            </a:r>
            <a:r>
              <a:rPr lang="en-GB" sz="1600" b="0" i="0" dirty="0" err="1">
                <a:effectLst/>
                <a:latin typeface="Arial" panose="020B0604020202020204" pitchFamily="34" charset="0"/>
              </a:rPr>
              <a:t>Johanson</a:t>
            </a:r>
            <a:r>
              <a:rPr lang="en-GB" sz="1600" b="0" i="0" dirty="0">
                <a:effectLst/>
                <a:latin typeface="Arial" panose="020B0604020202020204" pitchFamily="34" charset="0"/>
              </a:rPr>
              <a:t> (2018). Research methods : information, systems, and contexts. Cambridge, Ma </a:t>
            </a:r>
            <a:r>
              <a:rPr lang="en-GB" sz="1600" b="0" i="0" dirty="0" err="1">
                <a:effectLst/>
                <a:latin typeface="Arial" panose="020B0604020202020204" pitchFamily="34" charset="0"/>
              </a:rPr>
              <a:t>Chandos</a:t>
            </a:r>
            <a:r>
              <a:rPr lang="en-GB" sz="1600" b="0" i="0" dirty="0">
                <a:effectLst/>
                <a:latin typeface="Arial" panose="020B0604020202020204" pitchFamily="34" charset="0"/>
              </a:rPr>
              <a:t> Publishing. 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Bhandari, P. (2020). An introduction to qualitative research. [online] </a:t>
            </a:r>
            <a:r>
              <a:rPr lang="en-GB" sz="1600" b="0" i="0" dirty="0" err="1">
                <a:effectLst/>
                <a:latin typeface="Arial" panose="020B0604020202020204" pitchFamily="34" charset="0"/>
              </a:rPr>
              <a:t>Scribbr</a:t>
            </a:r>
            <a:r>
              <a:rPr lang="en-GB" sz="1600" b="0" i="0" dirty="0">
                <a:effectLst/>
                <a:latin typeface="Arial" panose="020B0604020202020204" pitchFamily="34" charset="0"/>
              </a:rPr>
              <a:t>. Available at: https://www.scribbr.com/methodology/qualitative-research/. 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1B8E6F6A-7E29-403F-942F-734D8084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" r="3081" b="-2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4AAF4AE-1C68-4430-A4C8-0AB6EF658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7325"/>
    </mc:Choice>
    <mc:Fallback>
      <p:transition spd="slow" advTm="57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765A-E01D-4C76-9926-82001C89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GB" sz="4800" b="1" dirty="0"/>
              <a:t>Title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F43DC-4064-45BD-9B7C-9494F58D0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Autofit/>
          </a:bodyPr>
          <a:lstStyle/>
          <a:p>
            <a:r>
              <a:rPr lang="en-GB" sz="1600" dirty="0"/>
              <a:t>Utilising and adapting IoT technology in secondary education</a:t>
            </a:r>
          </a:p>
          <a:p>
            <a:pPr marL="0" indent="0">
              <a:buNone/>
            </a:pPr>
            <a:r>
              <a:rPr lang="en-GB" sz="1600" dirty="0"/>
              <a:t>      - The use of IoT devices in secondary schools</a:t>
            </a:r>
          </a:p>
          <a:p>
            <a:pPr marL="0" indent="0">
              <a:buNone/>
            </a:pPr>
            <a:r>
              <a:rPr lang="en-GB" sz="1600" dirty="0"/>
              <a:t>      - Students and teachers are using IoT for many aspects</a:t>
            </a:r>
          </a:p>
          <a:p>
            <a:r>
              <a:rPr lang="en-GB" sz="1600" dirty="0"/>
              <a:t> Research the benefits and impacts of IoT utilisation in secondary schools.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      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6EB5-B13B-4823-A8D8-44148B7BE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245" y="696037"/>
            <a:ext cx="1017204" cy="1017204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F0375-B6D6-48A6-ADF6-98D73FE4D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176" y="337711"/>
            <a:ext cx="2213034" cy="2213034"/>
          </a:xfrm>
          <a:prstGeom prst="rect">
            <a:avLst/>
          </a:prstGeom>
        </p:spPr>
      </p:pic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DEB79-6D82-4D64-BE71-F8C10ECE3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456" y="3261826"/>
            <a:ext cx="1650222" cy="1650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973F4-C5C9-479F-9F1A-6778920DC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9190" y="5356746"/>
            <a:ext cx="2194238" cy="1300086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482C60-66F3-40FF-BE7B-9E9306B38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1966" y="4773845"/>
            <a:ext cx="1746444" cy="174644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6699E59-9A00-48E9-A131-03FCF0965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3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2199"/>
    </mc:Choice>
    <mc:Fallback>
      <p:transition spd="slow" advTm="102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D104-E712-4D6F-A2A1-4598FACB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GB" sz="3600"/>
              <a:t>Significance of the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5208-2156-4B54-A51A-FF85681FB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GB" sz="1800"/>
              <a:t>IoT is widely used in secondary education</a:t>
            </a:r>
          </a:p>
          <a:p>
            <a:r>
              <a:rPr lang="en-GB" sz="1800"/>
              <a:t>IoT can help teachers reduce workload</a:t>
            </a:r>
          </a:p>
          <a:p>
            <a:r>
              <a:rPr lang="en-GB" sz="1800"/>
              <a:t>Students needs can be tracked easily. E.g. SEN</a:t>
            </a:r>
          </a:p>
          <a:p>
            <a:r>
              <a:rPr lang="en-GB" sz="1800"/>
              <a:t>Impacts of using the IoT: privacies, personal data exposure and non-compliant with regulations and laws. E.g. GPDR, DSS, HIPPA</a:t>
            </a:r>
          </a:p>
          <a:p>
            <a:pPr marL="0" indent="0">
              <a:buNone/>
            </a:pPr>
            <a:endParaRPr lang="en-GB" sz="1800"/>
          </a:p>
        </p:txBody>
      </p:sp>
      <p:sp>
        <p:nvSpPr>
          <p:cNvPr id="64" name="Freeform: Shape 52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54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755C5F6-6E3C-49F4-9367-3345A3A6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506" y="907075"/>
            <a:ext cx="1048682" cy="595127"/>
          </a:xfrm>
          <a:prstGeom prst="rect">
            <a:avLst/>
          </a:prstGeom>
        </p:spPr>
      </p:pic>
      <p:sp>
        <p:nvSpPr>
          <p:cNvPr id="68" name="Freeform: Shape 56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5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045A18-8F33-4D98-827E-82C38A544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409" y="796904"/>
            <a:ext cx="2754569" cy="1294647"/>
          </a:xfrm>
          <a:prstGeom prst="rect">
            <a:avLst/>
          </a:prstGeom>
        </p:spPr>
      </p:pic>
      <p:sp>
        <p:nvSpPr>
          <p:cNvPr id="72" name="Freeform: Shape 60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, logo&#10;&#10;Description automatically generated">
            <a:extLst>
              <a:ext uri="{FF2B5EF4-FFF2-40B4-BE49-F238E27FC236}">
                <a16:creationId xmlns:a16="http://schemas.microsoft.com/office/drawing/2014/main" id="{9739CED7-007C-4487-969F-980D1A22B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806" y="3562133"/>
            <a:ext cx="1885522" cy="1049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EDFCC-FACF-4303-A2AC-D36495404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841" y="5666857"/>
            <a:ext cx="2210937" cy="679863"/>
          </a:xfrm>
          <a:prstGeom prst="rect">
            <a:avLst/>
          </a:prstGeom>
        </p:spPr>
      </p:pic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E0BFD55-19B5-40E2-A242-721A76200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9910" y="5143172"/>
            <a:ext cx="2110556" cy="100779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7213AE0-1DCF-481A-97E6-043ED8630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6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8993"/>
    </mc:Choice>
    <mc:Fallback>
      <p:transition spd="slow" advTm="78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528C8FA-85D2-4607-BAEC-3EF734F83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CA870-1FD8-4845-A201-4ADB154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Research question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E67A-8E67-4AED-A959-69A142187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IoT is widely used in secondary education, do the students and teachers understand how to use it correctly? </a:t>
            </a:r>
          </a:p>
          <a:p>
            <a:r>
              <a:rPr lang="en-GB" sz="20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While they enjoy the benefits of IoT devices and technologies, do they know and minimise the impact, such as privacy and personal data security. </a:t>
            </a:r>
          </a:p>
          <a:p>
            <a:endParaRPr lang="en-GB" sz="200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6F1871-B29A-4223-92C6-015DA221C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2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387"/>
    </mc:Choice>
    <mc:Fallback>
      <p:transition spd="slow" advTm="2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B5147-F12E-4759-AD56-9000F4D81E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951" b="94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3FF43-6CF1-47E4-A990-A22423BD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F5763-25BD-48F9-9651-B1FCB2DF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1300" b="0" i="0">
                <a:solidFill>
                  <a:srgbClr val="FFFFFF"/>
                </a:solidFill>
                <a:effectLst/>
                <a:latin typeface="WordVisi_MSFontService"/>
              </a:rPr>
              <a:t>To identify the most popular IoT devices or technologies utilised in secondary institutions.</a:t>
            </a:r>
          </a:p>
          <a:p>
            <a:r>
              <a:rPr lang="en-GB" sz="1300" b="0" i="0">
                <a:solidFill>
                  <a:srgbClr val="FFFFFF"/>
                </a:solidFill>
                <a:effectLst/>
                <a:latin typeface="WordVisi_MSFontService"/>
              </a:rPr>
              <a:t>To identify the benefits of utilising IoT in secondary schools</a:t>
            </a:r>
            <a:endParaRPr lang="en-GB" sz="1300">
              <a:solidFill>
                <a:srgbClr val="FFFFFF"/>
              </a:solidFill>
              <a:latin typeface="WordVisi_MSFontService"/>
            </a:endParaRPr>
          </a:p>
          <a:p>
            <a:r>
              <a:rPr lang="en-GB" sz="1300" b="0" i="0">
                <a:solidFill>
                  <a:srgbClr val="FFFFFF"/>
                </a:solidFill>
                <a:effectLst/>
                <a:latin typeface="WordVisi_MSFontService"/>
              </a:rPr>
              <a:t>To identify the impact of IoT utilisation</a:t>
            </a:r>
          </a:p>
          <a:p>
            <a:r>
              <a:rPr lang="en-GB" sz="1300" b="0" i="0">
                <a:solidFill>
                  <a:srgbClr val="FFFFFF"/>
                </a:solidFill>
                <a:effectLst/>
                <a:latin typeface="WordVisi_MSFontService"/>
              </a:rPr>
              <a:t>A short survey</a:t>
            </a:r>
            <a:r>
              <a:rPr lang="en-GB" sz="1300">
                <a:solidFill>
                  <a:srgbClr val="FFFFFF"/>
                </a:solidFill>
                <a:latin typeface="WordVisi_MSFontService"/>
              </a:rPr>
              <a:t>:</a:t>
            </a:r>
          </a:p>
          <a:p>
            <a:pPr marL="0" indent="0" rtl="0" fontAlgn="base">
              <a:buNone/>
            </a:pP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1. Do they use IoT in school. For example, smartphones, tablets, computers, smartcards, etc.</a:t>
            </a:r>
            <a: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  <a:t> </a:t>
            </a:r>
            <a:b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2. Which kind of IoT do they use the most</a:t>
            </a:r>
            <a: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  <a:t> </a:t>
            </a:r>
            <a:b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3. Do they need to log in when accessing their IoT devices or websites</a:t>
            </a:r>
            <a: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  <a:t> </a:t>
            </a:r>
            <a:b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4. Will they share the IoT devices with others</a:t>
            </a:r>
            <a: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  <a:t> </a:t>
            </a:r>
            <a:b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5. Will the IoT for their personal use. For example, access their personal social media and email accounts.</a:t>
            </a:r>
            <a: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  <a:t> </a:t>
            </a:r>
            <a:b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6.How long will they change their password </a:t>
            </a:r>
            <a:b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7. Will they reuse their previous passwords</a:t>
            </a:r>
            <a: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  <a:t> </a:t>
            </a:r>
            <a:b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8. Will they use the same password in both personal and school accounts</a:t>
            </a:r>
            <a: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  <a:t> </a:t>
            </a:r>
            <a:b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9. Will they store the school accounts passwords into their personal computers </a:t>
            </a:r>
            <a:br>
              <a:rPr lang="en-GB" sz="1300">
                <a:solidFill>
                  <a:srgbClr val="FFFFFF"/>
                </a:solidFill>
                <a:latin typeface="Segoe UI" panose="020B0502040204020203" pitchFamily="34" charset="0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10. Will they share the password with others.  </a:t>
            </a:r>
            <a:b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11. Will they lock or shutdown their laptop/tablet after use. </a:t>
            </a:r>
            <a:br>
              <a:rPr lang="en-GB" sz="1300">
                <a:solidFill>
                  <a:srgbClr val="FFFFFF"/>
                </a:solidFill>
                <a:latin typeface="Segoe UI" panose="020B0502040204020203" pitchFamily="34" charset="0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12. Any regulation or compliance policy they need to follow when accessing a student’s information (For staff only).</a:t>
            </a:r>
            <a: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  <a:t> </a:t>
            </a:r>
            <a:b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13. Do they think they have followed the compliance policy strictly (For staff only).</a:t>
            </a:r>
            <a: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  <a:t> </a:t>
            </a:r>
            <a:b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14. Do they have their own login when accessing any student information (For staff only).</a:t>
            </a:r>
            <a: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  <a:t> </a:t>
            </a:r>
            <a:br>
              <a:rPr lang="en-GB" sz="1300" b="0" i="0">
                <a:solidFill>
                  <a:srgbClr val="FFFFFF"/>
                </a:solidFill>
                <a:effectLst/>
                <a:latin typeface="WordVisiCarriageReturn_MSFontService"/>
              </a:rPr>
            </a:b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15. How do they store the data, any encryption (For staff only) (Senthilkumar, Kavitha &amp; V E., 2017).  </a:t>
            </a:r>
            <a:endParaRPr lang="en-GB" sz="1300" b="0" i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endParaRPr lang="en-GB" sz="1300">
              <a:solidFill>
                <a:srgbClr val="FFFFFF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36D05B1-D03C-4DDE-B8E0-B203CCB0D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42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0002"/>
    </mc:Choice>
    <mc:Fallback>
      <p:transition spd="slow" advTm="19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504A-D422-4A6F-B485-1DCCBAAE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103240"/>
            <a:ext cx="5314536" cy="575372"/>
          </a:xfrm>
        </p:spPr>
        <p:txBody>
          <a:bodyPr>
            <a:normAutofit/>
          </a:bodyPr>
          <a:lstStyle/>
          <a:p>
            <a:r>
              <a:rPr lang="en-GB" sz="2800" dirty="0"/>
              <a:t>Literature related to the project: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0DC45-F6E4-4A32-A937-2697298EB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27258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E55D-D696-40C7-A67A-66502708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329" y="626853"/>
            <a:ext cx="5314543" cy="5028085"/>
          </a:xfrm>
        </p:spPr>
        <p:txBody>
          <a:bodyPr anchor="t">
            <a:noAutofit/>
          </a:bodyPr>
          <a:lstStyle/>
          <a:p>
            <a:pPr marL="0" indent="0" rtl="0" fontAlgn="base">
              <a:buNone/>
            </a:pP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Canbaz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OHearon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K., McKee, M. and Hossain, M. (2022). IoT Privacy and Security in  Teaching Institutions: Inside The Classroom and Beyond. 2021 ASEE Annual Conference,  [online] (33905), p.2-4. Available at: 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https://strategy.asee.org/iot-privacy-and-security-inteaching-institutions-inside-the-classroom-and-beyond.pdf</a:t>
            </a:r>
            <a:endParaRPr lang="en-GB" sz="9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rtl="0" fontAlgn="base">
              <a:buNone/>
            </a:pPr>
            <a:b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Alexei,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Arina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Alexei,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Anatolie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(2021). Analysis of IoT security issues used in Higher  Education Institutions. International Journal of Mathematics and Computer Applications  Research. 9. 2277-2286. 10.47191/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ijmcr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/v9i5.01. </a:t>
            </a:r>
          </a:p>
          <a:p>
            <a:pPr marL="0" indent="0" rtl="0" fontAlgn="base">
              <a:buNone/>
            </a:pP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3. A.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Jaklié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"Educating the Educators for Introducing Internet of Things to Primary and  Secondary Schools’ Curriculums," 2020 43rd International Convention on Information,  Communication and Electronic Technology (MIPRO), 2020, pp. 632-635,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 10.23919/MIPRO48935.2020.9245223. </a:t>
            </a:r>
          </a:p>
          <a:p>
            <a:pPr marL="0" indent="0" rtl="0" fontAlgn="base">
              <a:buNone/>
            </a:pP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4.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Francisti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J., Balogh, Z., Reichel, J.,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Magdin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Koprda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Š. and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Molnár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G., 2020. Application Experiences Using IoT Devices in Education. Applied Sciences, [online] 10(20), p.7286. </a:t>
            </a:r>
            <a:r>
              <a:rPr lang="en-GB" sz="9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https://doi.org/10.3390/app10207286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pPr marL="0" indent="0" rtl="0" fontAlgn="base">
              <a:buNone/>
            </a:pP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Mishra, Aryan &amp; Karthikeyan, J. &amp; Barman,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Binoy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Veettil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Roy. (2020). Journal of Critical  Reviews REVIEW ON IOT IN ENHANCING EFFICIENCY AMONG HIGHER EDUCATION  INSTITUTIONS. 10.31838/jcr.07.01.109. </a:t>
            </a:r>
          </a:p>
          <a:p>
            <a:pPr marL="0" indent="0" rtl="0" fontAlgn="base">
              <a:buNone/>
            </a:pP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6. BAGHERI, Maryam and HAGHIGHI MOVAHED,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Siavosh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(2017). The Effect of the Internet of Things (IoT) on Education Business Model. In: 2016 12th International Conference on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SignalImage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Technology &amp; Internet-Based Systems (SITIS). IEEE Computer Society, 435-441. </a:t>
            </a:r>
          </a:p>
          <a:p>
            <a:pPr marL="0" indent="0" rtl="0" fontAlgn="base">
              <a:buNone/>
            </a:pP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7. Sha, K., Wei, W., Andrew Yang, T., Wang, Z. and Shi, W. (2018). On security challenges and open issues in Internet of Things. Future Generation Computer Systems, 83, pp.326–337. </a:t>
            </a:r>
          </a:p>
          <a:p>
            <a:pPr marL="0" indent="0" rtl="0" fontAlgn="base">
              <a:buNone/>
            </a:pP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8. Park, M., Oh, H., &amp; Lee, K. (2019). Security Risk Measurement for Information Leakage in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IoTBased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Smart Homes from a Situational Awareness Perspective. Sensors (Basel, Switzerland), 19(9), 2148. </a:t>
            </a:r>
            <a:r>
              <a:rPr lang="en-GB" sz="9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https://doi.org/10.3390/s19092148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indent="0" rtl="0" fontAlgn="base">
              <a:buNone/>
            </a:pP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9. Tomás,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Cecília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Teixeira, Antonio. (2020). Ethical Challenges in the Use of </a:t>
            </a:r>
            <a:r>
              <a:rPr lang="en-GB" sz="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Education: On the Path to Personalization. EDEN Conference Proceedings. 217-226.  10.38069/edenconf-2020-rw-0024. </a:t>
            </a:r>
          </a:p>
          <a:p>
            <a:pPr marL="0" indent="0" rtl="0" fontAlgn="base">
              <a:buNone/>
            </a:pP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10. Garg, R. (2018). Open data privacy and security policy issues and its influence on embracing the Internet of Things. First Monday, 22(5). </a:t>
            </a:r>
          </a:p>
          <a:p>
            <a:pPr marL="0" indent="0" rtl="0" fontAlgn="base">
              <a:buNone/>
            </a:pP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11. Office of the Victorian Information Commissioner. (2021.). Internet of Things and Privacy -Issues and Challenges. [online] Available at: </a:t>
            </a:r>
            <a:r>
              <a:rPr lang="en-GB" sz="900" b="0" i="0" u="sng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https://ovic.vic.gov.au/privacy/internet-ofthings-and-privacy-issues-and-challenges/</a:t>
            </a: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indent="0" rtl="0" fontAlgn="base">
              <a:buNone/>
            </a:pPr>
            <a:r>
              <a:rPr lang="en-GB" sz="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12. Data protection: a toolkit for schools Open Beta: Version 1.0. (2018). [online] Available at: https://assets.publishing.service.gov.uk/government/uploads/system/uploads/attachment_ data/file/747620/Data_Protection_Toolkit_for_Schools_OpenBeta.pdf </a:t>
            </a:r>
          </a:p>
          <a:p>
            <a:endParaRPr lang="en-GB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7869DA-189B-4014-97E4-ACA9849B40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6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8315"/>
    </mc:Choice>
    <mc:Fallback>
      <p:transition spd="slow" advTm="238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EAEA3E1-8A52-6354-BEE1-B75B82E5C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7810" b="79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5475D6-1659-43DC-803F-E6E8D94D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Research Design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Content Placeholder 2">
            <a:extLst>
              <a:ext uri="{FF2B5EF4-FFF2-40B4-BE49-F238E27FC236}">
                <a16:creationId xmlns:a16="http://schemas.microsoft.com/office/drawing/2014/main" id="{3FF42A7D-D0F5-18C3-2ADF-346ACDAFD6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5618900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E388511-A033-4B66-A46B-4D0F6E3D57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89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3823"/>
    </mc:Choice>
    <mc:Fallback>
      <p:transition spd="slow" advTm="33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CFE0E-3A4B-48A9-84A7-DFE91D524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7" y="401247"/>
            <a:ext cx="5248219" cy="1154400"/>
          </a:xfrm>
        </p:spPr>
        <p:txBody>
          <a:bodyPr anchor="b">
            <a:normAutofit/>
          </a:bodyPr>
          <a:lstStyle/>
          <a:p>
            <a:r>
              <a:rPr lang="en-GB" sz="3700" b="1" i="0">
                <a:solidFill>
                  <a:schemeClr val="bg1"/>
                </a:solidFill>
                <a:effectLst/>
                <a:latin typeface="WordVisi_MSFontService"/>
              </a:rPr>
              <a:t>Ethical considerations and risk assessment</a:t>
            </a:r>
            <a:endParaRPr lang="en-GB" sz="3700">
              <a:solidFill>
                <a:schemeClr val="bg1"/>
              </a:solidFill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98DC1B4-9C49-491A-B0C4-CF9ABED0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7F799B7-A39C-455C-86A3-B3612447B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" b="-5"/>
          <a:stretch/>
        </p:blipFill>
        <p:spPr>
          <a:xfrm>
            <a:off x="477541" y="269354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5C89038-920A-4C2C-96CF-80507027B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8266"/>
            <a:ext cx="805908" cy="805908"/>
            <a:chOff x="817371" y="4276255"/>
            <a:chExt cx="413564" cy="413564"/>
          </a:xfrm>
          <a:solidFill>
            <a:srgbClr val="FFFFFF"/>
          </a:solidFill>
        </p:grpSpPr>
        <p:sp>
          <p:nvSpPr>
            <p:cNvPr id="155" name="Graphic 212">
              <a:extLst>
                <a:ext uri="{FF2B5EF4-FFF2-40B4-BE49-F238E27FC236}">
                  <a16:creationId xmlns:a16="http://schemas.microsoft.com/office/drawing/2014/main" id="{8D8F13C5-4B99-432F-A339-372E57EB6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6" name="Graphic 212">
              <a:extLst>
                <a:ext uri="{FF2B5EF4-FFF2-40B4-BE49-F238E27FC236}">
                  <a16:creationId xmlns:a16="http://schemas.microsoft.com/office/drawing/2014/main" id="{413EEA21-9A3A-47C8-A94C-D6EFE2EF5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15111C-2752-4649-B55B-B93FF93F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0064" y="2823516"/>
            <a:ext cx="805908" cy="805908"/>
            <a:chOff x="817371" y="4276255"/>
            <a:chExt cx="413564" cy="413564"/>
          </a:xfrm>
          <a:solidFill>
            <a:schemeClr val="accent2">
              <a:alpha val="30000"/>
            </a:schemeClr>
          </a:solidFill>
        </p:grpSpPr>
        <p:sp>
          <p:nvSpPr>
            <p:cNvPr id="159" name="Graphic 212">
              <a:extLst>
                <a:ext uri="{FF2B5EF4-FFF2-40B4-BE49-F238E27FC236}">
                  <a16:creationId xmlns:a16="http://schemas.microsoft.com/office/drawing/2014/main" id="{877E3FF1-E4B8-49CB-9DD6-7D206780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0" name="Graphic 212">
              <a:extLst>
                <a:ext uri="{FF2B5EF4-FFF2-40B4-BE49-F238E27FC236}">
                  <a16:creationId xmlns:a16="http://schemas.microsoft.com/office/drawing/2014/main" id="{945D9A4A-CCDB-40CE-BD57-15BE15B87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02368-205D-4040-9778-5421F203B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GB" sz="2400" b="0" i="0">
                <a:solidFill>
                  <a:schemeClr val="bg1"/>
                </a:solidFill>
                <a:effectLst/>
                <a:latin typeface="WordVisi_MSFontService"/>
              </a:rPr>
              <a:t>Questionnaire: A consent statement </a:t>
            </a:r>
          </a:p>
          <a:p>
            <a:pPr rtl="0" fontAlgn="base"/>
            <a:r>
              <a:rPr lang="en-GB" sz="24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“Do you agree to the above terms? By clicking Yes, you consent that you are willing to answer the questions in this survey.” </a:t>
            </a:r>
            <a:endParaRPr lang="en-GB" sz="2400" b="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rtl="0" fontAlgn="base"/>
            <a:r>
              <a:rPr lang="en-GB" sz="24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“Do you consent to your personal data being processed as described above? You must click Yes in order to take the survey.” (Surveymonkey, 2022)  </a:t>
            </a:r>
            <a:endParaRPr lang="en-GB" sz="2400" b="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endParaRPr lang="en-GB" sz="2400" b="0" i="0">
              <a:solidFill>
                <a:schemeClr val="bg1"/>
              </a:solidFill>
              <a:effectLst/>
              <a:latin typeface="WordVisi_MSFontService"/>
            </a:endParaRPr>
          </a:p>
          <a:p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738DDF13-51A0-41ED-A8B6-65E6DB2D8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" b="-4"/>
          <a:stretch/>
        </p:blipFill>
        <p:spPr bwMode="auto">
          <a:xfrm>
            <a:off x="1828492" y="3481328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72ED4-2EFD-48F9-BEA8-2C4DC35242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90" r="21459" b="-3"/>
          <a:stretch/>
        </p:blipFill>
        <p:spPr>
          <a:xfrm>
            <a:off x="3820702" y="1675969"/>
            <a:ext cx="2167719" cy="2167719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6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47328AD-F33E-4013-A5F1-53576063F3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31"/>
    </mc:Choice>
    <mc:Fallback>
      <p:transition spd="slow" advTm="109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F6F0F-8BDF-4A1B-A8D1-EBD5C243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Artefacts that will be created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FDD64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3C75D-57C5-4488-9656-4955A39EA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" y="2951922"/>
            <a:ext cx="3067356" cy="306735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FDD64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3687F1C6-2CBE-4F67-AFDB-19C1548E0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8970" y="2951921"/>
            <a:ext cx="3067358" cy="306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4" name="Content Placeholder 2">
            <a:extLst>
              <a:ext uri="{FF2B5EF4-FFF2-40B4-BE49-F238E27FC236}">
                <a16:creationId xmlns:a16="http://schemas.microsoft.com/office/drawing/2014/main" id="{7659DB7D-98CE-4D27-B131-74B91F46C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057" y="762983"/>
            <a:ext cx="3515128" cy="5330923"/>
          </a:xfrm>
        </p:spPr>
        <p:txBody>
          <a:bodyPr anchor="ctr">
            <a:normAutofit/>
          </a:bodyPr>
          <a:lstStyle/>
          <a:p>
            <a:pPr rtl="0" fontAlgn="base">
              <a:buFont typeface="+mj-lt"/>
              <a:buAutoNum type="arabicPeriod"/>
            </a:pP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Data from the questionnaires – </a:t>
            </a:r>
            <a:r>
              <a:rPr lang="en-GB" sz="1300">
                <a:solidFill>
                  <a:srgbClr val="FFFFFF"/>
                </a:solidFill>
                <a:latin typeface="Arial" panose="020B0604020202020204" pitchFamily="34" charset="0"/>
              </a:rPr>
              <a:t>a</a:t>
            </a: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nswers and responses. </a:t>
            </a:r>
          </a:p>
          <a:p>
            <a:pPr rtl="0" fontAlgn="base">
              <a:buFont typeface="+mj-lt"/>
              <a:buAutoNum type="arabicPeriod" startAt="2"/>
            </a:pP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Questionnaire analysis. For example, the behaviour of using IoT, awareness of cyber security, etc. This will be part of the quantitative research: the numerical data will become statistics, to analyse and interpret the statistics and get a conclusion (Kirsty and Graeme, 2018).  </a:t>
            </a:r>
          </a:p>
          <a:p>
            <a:pPr rtl="0" fontAlgn="base">
              <a:buFont typeface="+mj-lt"/>
              <a:buAutoNum type="arabicPeriod" startAt="3"/>
            </a:pP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The study's outcome: Levels of IoT utilisations in secondary education institutions and their impact of cybersecurity to the users. </a:t>
            </a:r>
          </a:p>
          <a:p>
            <a:pPr rtl="0" fontAlgn="base">
              <a:buFont typeface="+mj-lt"/>
              <a:buAutoNum type="arabicPeriod" startAt="4"/>
            </a:pPr>
            <a:r>
              <a:rPr lang="en-GB" sz="13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Suggestions, if any. This will be qualitative research, which means I will collect non-numerical data, such as comments, opinions, and experiences, in this case, gather in-depth insight into the cyber security-related problem of using IoT, and recommend any solution on the research.  </a:t>
            </a:r>
          </a:p>
          <a:p>
            <a:pPr marL="0" indent="0">
              <a:buNone/>
            </a:pPr>
            <a:endParaRPr lang="en-GB" sz="1300">
              <a:solidFill>
                <a:srgbClr val="FFFFFF"/>
              </a:solidFill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399904F-B6BC-4008-A5C9-1F7B16FF5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8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81"/>
    </mc:Choice>
    <mc:Fallback>
      <p:transition spd="slow" advTm="6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1520</Words>
  <Application>Microsoft Office PowerPoint</Application>
  <PresentationFormat>Widescreen</PresentationFormat>
  <Paragraphs>61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WordVisi_MSFontService</vt:lpstr>
      <vt:lpstr>WordVisiCarriageReturn_MSFontService</vt:lpstr>
      <vt:lpstr>Office Theme</vt:lpstr>
      <vt:lpstr>Module 7 Unit 10</vt:lpstr>
      <vt:lpstr>Title of research</vt:lpstr>
      <vt:lpstr>Significance of the research</vt:lpstr>
      <vt:lpstr>Research question</vt:lpstr>
      <vt:lpstr>Aims and Objectives</vt:lpstr>
      <vt:lpstr>Literature related to the project:</vt:lpstr>
      <vt:lpstr>Research Design</vt:lpstr>
      <vt:lpstr>Ethical considerations and risk assessment</vt:lpstr>
      <vt:lpstr>Artefacts that will be created</vt:lpstr>
      <vt:lpstr>Timeline of proposed activities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7 Unit 10</dc:title>
  <dc:creator>Wong, Kin C</dc:creator>
  <cp:lastModifiedBy>Wong, Kin C</cp:lastModifiedBy>
  <cp:revision>26</cp:revision>
  <dcterms:created xsi:type="dcterms:W3CDTF">2022-03-16T16:27:31Z</dcterms:created>
  <dcterms:modified xsi:type="dcterms:W3CDTF">2022-03-23T18:30:32Z</dcterms:modified>
</cp:coreProperties>
</file>